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9" r:id="rId2"/>
  </p:sldIdLst>
  <p:sldSz cx="29159200" cy="19800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EF2"/>
    <a:srgbClr val="087E8B"/>
    <a:srgbClr val="F4E2F4"/>
    <a:srgbClr val="FDD1D5"/>
    <a:srgbClr val="F7D7E0"/>
    <a:srgbClr val="0B3954"/>
    <a:srgbClr val="BFD7EA"/>
    <a:srgbClr val="D3E3F1"/>
    <a:srgbClr val="F9FBFD"/>
    <a:srgbClr val="E7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6940" y="3240564"/>
            <a:ext cx="24785320" cy="6893642"/>
          </a:xfrm>
        </p:spPr>
        <p:txBody>
          <a:bodyPr anchor="b"/>
          <a:lstStyle>
            <a:lvl1pPr algn="ctr"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4900" y="10400051"/>
            <a:ext cx="21869400" cy="4780630"/>
          </a:xfrm>
        </p:spPr>
        <p:txBody>
          <a:bodyPr/>
          <a:lstStyle>
            <a:lvl1pPr marL="0" indent="0" algn="ctr">
              <a:buNone/>
              <a:defRPr sz="6930"/>
            </a:lvl1pPr>
            <a:lvl2pPr marL="1320074" indent="0" algn="ctr">
              <a:buNone/>
              <a:defRPr sz="5775"/>
            </a:lvl2pPr>
            <a:lvl3pPr marL="2640147" indent="0" algn="ctr">
              <a:buNone/>
              <a:defRPr sz="5197"/>
            </a:lvl3pPr>
            <a:lvl4pPr marL="3960221" indent="0" algn="ctr">
              <a:buNone/>
              <a:defRPr sz="4620"/>
            </a:lvl4pPr>
            <a:lvl5pPr marL="5280294" indent="0" algn="ctr">
              <a:buNone/>
              <a:defRPr sz="4620"/>
            </a:lvl5pPr>
            <a:lvl6pPr marL="6600368" indent="0" algn="ctr">
              <a:buNone/>
              <a:defRPr sz="4620"/>
            </a:lvl6pPr>
            <a:lvl7pPr marL="7920441" indent="0" algn="ctr">
              <a:buNone/>
              <a:defRPr sz="4620"/>
            </a:lvl7pPr>
            <a:lvl8pPr marL="9240515" indent="0" algn="ctr">
              <a:buNone/>
              <a:defRPr sz="4620"/>
            </a:lvl8pPr>
            <a:lvl9pPr marL="10560588" indent="0" algn="ctr">
              <a:buNone/>
              <a:defRPr sz="46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0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4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7054" y="1054214"/>
            <a:ext cx="6287453" cy="1678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696" y="1054214"/>
            <a:ext cx="18497868" cy="1678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766761" y="18992200"/>
            <a:ext cx="1483316" cy="447301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20282005" y="18860397"/>
            <a:ext cx="627556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9402" y="409317"/>
            <a:ext cx="3451202" cy="1573703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74777" y="18286869"/>
            <a:ext cx="27327241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20848830" y="310072"/>
            <a:ext cx="8310372" cy="1285620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20316358" y="310071"/>
            <a:ext cx="1064944" cy="1285622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9405" y="18502338"/>
            <a:ext cx="3804887" cy="97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5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10" y="4936477"/>
            <a:ext cx="25149810" cy="8236618"/>
          </a:xfrm>
        </p:spPr>
        <p:txBody>
          <a:bodyPr anchor="b"/>
          <a:lstStyle>
            <a:lvl1pPr>
              <a:defRPr sz="17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510" y="13251017"/>
            <a:ext cx="25149810" cy="4331443"/>
          </a:xfrm>
        </p:spPr>
        <p:txBody>
          <a:bodyPr/>
          <a:lstStyle>
            <a:lvl1pPr marL="0" indent="0">
              <a:buNone/>
              <a:defRPr sz="6930">
                <a:solidFill>
                  <a:schemeClr val="tx1"/>
                </a:solidFill>
              </a:defRPr>
            </a:lvl1pPr>
            <a:lvl2pPr marL="1320074" indent="0">
              <a:buNone/>
              <a:defRPr sz="5775">
                <a:solidFill>
                  <a:schemeClr val="tx1">
                    <a:tint val="75000"/>
                  </a:schemeClr>
                </a:solidFill>
              </a:defRPr>
            </a:lvl2pPr>
            <a:lvl3pPr marL="2640147" indent="0">
              <a:buNone/>
              <a:defRPr sz="5197">
                <a:solidFill>
                  <a:schemeClr val="tx1">
                    <a:tint val="75000"/>
                  </a:schemeClr>
                </a:solidFill>
              </a:defRPr>
            </a:lvl3pPr>
            <a:lvl4pPr marL="396022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4pPr>
            <a:lvl5pPr marL="5280294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5pPr>
            <a:lvl6pPr marL="660036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6pPr>
            <a:lvl7pPr marL="7920441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7pPr>
            <a:lvl8pPr marL="9240515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8pPr>
            <a:lvl9pPr marL="10560588" indent="0">
              <a:buNone/>
              <a:defRPr sz="46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69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1845" y="5271069"/>
            <a:ext cx="12392660" cy="125634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054218"/>
            <a:ext cx="25149810" cy="3827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496" y="4853969"/>
            <a:ext cx="12335706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496" y="7232824"/>
            <a:ext cx="12335706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1847" y="4853969"/>
            <a:ext cx="12396458" cy="2378855"/>
          </a:xfrm>
        </p:spPr>
        <p:txBody>
          <a:bodyPr anchor="b"/>
          <a:lstStyle>
            <a:lvl1pPr marL="0" indent="0">
              <a:buNone/>
              <a:defRPr sz="6930" b="1"/>
            </a:lvl1pPr>
            <a:lvl2pPr marL="1320074" indent="0">
              <a:buNone/>
              <a:defRPr sz="5775" b="1"/>
            </a:lvl2pPr>
            <a:lvl3pPr marL="2640147" indent="0">
              <a:buNone/>
              <a:defRPr sz="5197" b="1"/>
            </a:lvl3pPr>
            <a:lvl4pPr marL="3960221" indent="0">
              <a:buNone/>
              <a:defRPr sz="4620" b="1"/>
            </a:lvl4pPr>
            <a:lvl5pPr marL="5280294" indent="0">
              <a:buNone/>
              <a:defRPr sz="4620" b="1"/>
            </a:lvl5pPr>
            <a:lvl6pPr marL="6600368" indent="0">
              <a:buNone/>
              <a:defRPr sz="4620" b="1"/>
            </a:lvl6pPr>
            <a:lvl7pPr marL="7920441" indent="0">
              <a:buNone/>
              <a:defRPr sz="4620" b="1"/>
            </a:lvl7pPr>
            <a:lvl8pPr marL="9240515" indent="0">
              <a:buNone/>
              <a:defRPr sz="4620" b="1"/>
            </a:lvl8pPr>
            <a:lvl9pPr marL="10560588" indent="0">
              <a:buNone/>
              <a:defRPr sz="46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1847" y="7232824"/>
            <a:ext cx="12396458" cy="106383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6458" y="2850966"/>
            <a:ext cx="14761845" cy="14071464"/>
          </a:xfrm>
        </p:spPr>
        <p:txBody>
          <a:bodyPr/>
          <a:lstStyle>
            <a:lvl1pPr>
              <a:defRPr sz="9239"/>
            </a:lvl1pPr>
            <a:lvl2pPr>
              <a:defRPr sz="8084"/>
            </a:lvl2pPr>
            <a:lvl3pPr>
              <a:defRPr sz="6930"/>
            </a:lvl3pPr>
            <a:lvl4pPr>
              <a:defRPr sz="5775"/>
            </a:lvl4pPr>
            <a:lvl5pPr>
              <a:defRPr sz="5775"/>
            </a:lvl5pPr>
            <a:lvl6pPr>
              <a:defRPr sz="5775"/>
            </a:lvl6pPr>
            <a:lvl7pPr>
              <a:defRPr sz="5775"/>
            </a:lvl7pPr>
            <a:lvl8pPr>
              <a:defRPr sz="5775"/>
            </a:lvl8pPr>
            <a:lvl9pPr>
              <a:defRPr sz="57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493" y="1320059"/>
            <a:ext cx="9404601" cy="4620207"/>
          </a:xfrm>
        </p:spPr>
        <p:txBody>
          <a:bodyPr anchor="b"/>
          <a:lstStyle>
            <a:lvl1pPr>
              <a:defRPr sz="92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6458" y="2850966"/>
            <a:ext cx="14761845" cy="14071464"/>
          </a:xfrm>
        </p:spPr>
        <p:txBody>
          <a:bodyPr anchor="t"/>
          <a:lstStyle>
            <a:lvl1pPr marL="0" indent="0">
              <a:buNone/>
              <a:defRPr sz="9239"/>
            </a:lvl1pPr>
            <a:lvl2pPr marL="1320074" indent="0">
              <a:buNone/>
              <a:defRPr sz="8084"/>
            </a:lvl2pPr>
            <a:lvl3pPr marL="2640147" indent="0">
              <a:buNone/>
              <a:defRPr sz="6930"/>
            </a:lvl3pPr>
            <a:lvl4pPr marL="3960221" indent="0">
              <a:buNone/>
              <a:defRPr sz="5775"/>
            </a:lvl4pPr>
            <a:lvl5pPr marL="5280294" indent="0">
              <a:buNone/>
              <a:defRPr sz="5775"/>
            </a:lvl5pPr>
            <a:lvl6pPr marL="6600368" indent="0">
              <a:buNone/>
              <a:defRPr sz="5775"/>
            </a:lvl6pPr>
            <a:lvl7pPr marL="7920441" indent="0">
              <a:buNone/>
              <a:defRPr sz="5775"/>
            </a:lvl7pPr>
            <a:lvl8pPr marL="9240515" indent="0">
              <a:buNone/>
              <a:defRPr sz="5775"/>
            </a:lvl8pPr>
            <a:lvl9pPr marL="10560588" indent="0">
              <a:buNone/>
              <a:defRPr sz="57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493" y="5940267"/>
            <a:ext cx="9404601" cy="11005078"/>
          </a:xfrm>
        </p:spPr>
        <p:txBody>
          <a:bodyPr/>
          <a:lstStyle>
            <a:lvl1pPr marL="0" indent="0">
              <a:buNone/>
              <a:defRPr sz="4620"/>
            </a:lvl1pPr>
            <a:lvl2pPr marL="1320074" indent="0">
              <a:buNone/>
              <a:defRPr sz="4042"/>
            </a:lvl2pPr>
            <a:lvl3pPr marL="2640147" indent="0">
              <a:buNone/>
              <a:defRPr sz="3465"/>
            </a:lvl3pPr>
            <a:lvl4pPr marL="3960221" indent="0">
              <a:buNone/>
              <a:defRPr sz="2887"/>
            </a:lvl4pPr>
            <a:lvl5pPr marL="5280294" indent="0">
              <a:buNone/>
              <a:defRPr sz="2887"/>
            </a:lvl5pPr>
            <a:lvl6pPr marL="6600368" indent="0">
              <a:buNone/>
              <a:defRPr sz="2887"/>
            </a:lvl6pPr>
            <a:lvl7pPr marL="7920441" indent="0">
              <a:buNone/>
              <a:defRPr sz="2887"/>
            </a:lvl7pPr>
            <a:lvl8pPr marL="9240515" indent="0">
              <a:buNone/>
              <a:defRPr sz="2887"/>
            </a:lvl8pPr>
            <a:lvl9pPr marL="10560588" indent="0">
              <a:buNone/>
              <a:defRPr sz="288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695" y="1054218"/>
            <a:ext cx="25149810" cy="382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695" y="5271069"/>
            <a:ext cx="25149810" cy="1256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69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8985" y="18352494"/>
            <a:ext cx="984123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3685" y="18352494"/>
            <a:ext cx="6560820" cy="10542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8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640147" rtl="0" eaLnBrk="1" latinLnBrk="0" hangingPunct="1">
        <a:lnSpc>
          <a:spcPct val="90000"/>
        </a:lnSpc>
        <a:spcBef>
          <a:spcPct val="0"/>
        </a:spcBef>
        <a:buNone/>
        <a:defRPr sz="12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0037" indent="-660037" algn="l" defTabSz="2640147" rtl="0" eaLnBrk="1" latinLnBrk="0" hangingPunct="1">
        <a:lnSpc>
          <a:spcPct val="90000"/>
        </a:lnSpc>
        <a:spcBef>
          <a:spcPts val="2887"/>
        </a:spcBef>
        <a:buFont typeface="Arial" panose="020B0604020202020204" pitchFamily="34" charset="0"/>
        <a:buChar char="•"/>
        <a:defRPr sz="8084" kern="1200">
          <a:solidFill>
            <a:schemeClr val="tx1"/>
          </a:solidFill>
          <a:latin typeface="+mn-lt"/>
          <a:ea typeface="+mn-ea"/>
          <a:cs typeface="+mn-cs"/>
        </a:defRPr>
      </a:lvl1pPr>
      <a:lvl2pPr marL="1980110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6930" kern="1200">
          <a:solidFill>
            <a:schemeClr val="tx1"/>
          </a:solidFill>
          <a:latin typeface="+mn-lt"/>
          <a:ea typeface="+mn-ea"/>
          <a:cs typeface="+mn-cs"/>
        </a:defRPr>
      </a:lvl2pPr>
      <a:lvl3pPr marL="3300184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775" kern="1200">
          <a:solidFill>
            <a:schemeClr val="tx1"/>
          </a:solidFill>
          <a:latin typeface="+mn-lt"/>
          <a:ea typeface="+mn-ea"/>
          <a:cs typeface="+mn-cs"/>
        </a:defRPr>
      </a:lvl3pPr>
      <a:lvl4pPr marL="4620257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940331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726040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8580478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900552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1220625" indent="-660037" algn="l" defTabSz="2640147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1pPr>
      <a:lvl2pPr marL="132007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2pPr>
      <a:lvl3pPr marL="2640147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3pPr>
      <a:lvl4pPr marL="396022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4pPr>
      <a:lvl5pPr marL="5280294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5pPr>
      <a:lvl6pPr marL="660036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6pPr>
      <a:lvl7pPr marL="7920441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7pPr>
      <a:lvl8pPr marL="9240515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8pPr>
      <a:lvl9pPr marL="10560588" algn="l" defTabSz="2640147" rtl="0" eaLnBrk="1" latinLnBrk="0" hangingPunct="1">
        <a:defRPr sz="5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Rectangle: Rounded Corners 420">
            <a:extLst>
              <a:ext uri="{FF2B5EF4-FFF2-40B4-BE49-F238E27FC236}">
                <a16:creationId xmlns:a16="http://schemas.microsoft.com/office/drawing/2014/main" id="{DEE0C2D2-2BD7-5EA2-ED19-06A7F18AE906}"/>
              </a:ext>
            </a:extLst>
          </p:cNvPr>
          <p:cNvSpPr/>
          <p:nvPr/>
        </p:nvSpPr>
        <p:spPr>
          <a:xfrm>
            <a:off x="11573209" y="5226772"/>
            <a:ext cx="4344797" cy="947148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F39120A1-27FB-0D94-FC68-ECD115202151}"/>
              </a:ext>
            </a:extLst>
          </p:cNvPr>
          <p:cNvCxnSpPr>
            <a:cxnSpLocks noChangeAspect="1"/>
          </p:cNvCxnSpPr>
          <p:nvPr/>
        </p:nvCxnSpPr>
        <p:spPr>
          <a:xfrm>
            <a:off x="13679836" y="8578171"/>
            <a:ext cx="0" cy="5247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>
            <a:spLocks noChangeAspect="1"/>
          </p:cNvSpPr>
          <p:nvPr/>
        </p:nvSpPr>
        <p:spPr>
          <a:xfrm>
            <a:off x="25082229" y="7925111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>
            <a:spLocks noChangeAspect="1"/>
          </p:cNvSpPr>
          <p:nvPr/>
        </p:nvSpPr>
        <p:spPr>
          <a:xfrm>
            <a:off x="25014933" y="8044463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>
            <a:grpSpLocks noChangeAspect="1"/>
          </p:cNvGrpSpPr>
          <p:nvPr/>
        </p:nvGrpSpPr>
        <p:grpSpPr>
          <a:xfrm>
            <a:off x="24837513" y="9384943"/>
            <a:ext cx="1972321" cy="658975"/>
            <a:chOff x="3455275" y="5825495"/>
            <a:chExt cx="1972321" cy="658975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475883" y="5825495"/>
              <a:ext cx="1794320" cy="65897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455275" y="5825495"/>
              <a:ext cx="19723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 / Functional tests</a:t>
              </a:r>
            </a:p>
          </p:txBody>
        </p:sp>
      </p:grp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>
            <a:spLocks noChangeAspect="1"/>
          </p:cNvSpPr>
          <p:nvPr/>
        </p:nvSpPr>
        <p:spPr>
          <a:xfrm>
            <a:off x="24036860" y="7226496"/>
            <a:ext cx="3507209" cy="4398166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>
            <a:spLocks noChangeAspect="1"/>
          </p:cNvSpPr>
          <p:nvPr/>
        </p:nvSpPr>
        <p:spPr>
          <a:xfrm>
            <a:off x="25014933" y="7385487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5892581" y="2631897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1.2 – Antimicrobial (medical) textile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552D9FC-686D-F212-5DE5-EA5179A361D0}"/>
              </a:ext>
            </a:extLst>
          </p:cNvPr>
          <p:cNvSpPr>
            <a:spLocks noChangeAspect="1"/>
          </p:cNvSpPr>
          <p:nvPr/>
        </p:nvSpPr>
        <p:spPr>
          <a:xfrm>
            <a:off x="14003452" y="6817558"/>
            <a:ext cx="1653446" cy="11964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8E28B2-BA04-604E-94FC-76734A171659}"/>
              </a:ext>
            </a:extLst>
          </p:cNvPr>
          <p:cNvSpPr txBox="1">
            <a:spLocks noChangeAspect="1"/>
          </p:cNvSpPr>
          <p:nvPr/>
        </p:nvSpPr>
        <p:spPr>
          <a:xfrm>
            <a:off x="13987515" y="7121746"/>
            <a:ext cx="1764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Zn(Ac)</a:t>
            </a:r>
            <a:r>
              <a:rPr lang="en-GB" baseline="-25000" dirty="0"/>
              <a:t>2 </a:t>
            </a:r>
            <a:r>
              <a:rPr lang="en-GB" dirty="0"/>
              <a:t>or</a:t>
            </a:r>
          </a:p>
          <a:p>
            <a:pPr algn="ctr"/>
            <a:r>
              <a:rPr lang="en-GB" dirty="0"/>
              <a:t>Cu(Ac)</a:t>
            </a:r>
            <a:r>
              <a:rPr lang="en-GB" baseline="-25000" dirty="0"/>
              <a:t>2</a:t>
            </a:r>
          </a:p>
          <a:p>
            <a:pPr algn="ctr"/>
            <a:endParaRPr lang="en-GB" baseline="-250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74D3BB-0E1C-FB50-0C24-7D29F0BD96CC}"/>
              </a:ext>
            </a:extLst>
          </p:cNvPr>
          <p:cNvSpPr>
            <a:spLocks noChangeAspect="1"/>
          </p:cNvSpPr>
          <p:nvPr/>
        </p:nvSpPr>
        <p:spPr>
          <a:xfrm>
            <a:off x="12930478" y="8413054"/>
            <a:ext cx="1488532" cy="5372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103352-62D6-946A-0317-5C193B5DF88B}"/>
              </a:ext>
            </a:extLst>
          </p:cNvPr>
          <p:cNvSpPr txBox="1">
            <a:spLocks noChangeAspect="1"/>
          </p:cNvSpPr>
          <p:nvPr/>
        </p:nvSpPr>
        <p:spPr>
          <a:xfrm>
            <a:off x="12797213" y="8365780"/>
            <a:ext cx="1735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pH=8 Sonication </a:t>
            </a:r>
            <a:r>
              <a:rPr lang="en-GB" dirty="0">
                <a:solidFill>
                  <a:srgbClr val="0070C0"/>
                </a:solidFill>
              </a:rPr>
              <a:t>30 min</a:t>
            </a:r>
          </a:p>
        </p:txBody>
      </p:sp>
      <p:grpSp>
        <p:nvGrpSpPr>
          <p:cNvPr id="384" name="Group 383">
            <a:extLst>
              <a:ext uri="{FF2B5EF4-FFF2-40B4-BE49-F238E27FC236}">
                <a16:creationId xmlns:a16="http://schemas.microsoft.com/office/drawing/2014/main" id="{8AED183D-722E-73D3-CEA3-75D62588DA25}"/>
              </a:ext>
            </a:extLst>
          </p:cNvPr>
          <p:cNvGrpSpPr>
            <a:grpSpLocks noChangeAspect="1"/>
          </p:cNvGrpSpPr>
          <p:nvPr/>
        </p:nvGrpSpPr>
        <p:grpSpPr>
          <a:xfrm>
            <a:off x="12594466" y="10532043"/>
            <a:ext cx="2210564" cy="1511793"/>
            <a:chOff x="3359769" y="5066886"/>
            <a:chExt cx="2210564" cy="1511793"/>
          </a:xfrm>
        </p:grpSpPr>
        <p:sp>
          <p:nvSpPr>
            <p:cNvPr id="385" name="Rectangle: Rounded Corners 384">
              <a:extLst>
                <a:ext uri="{FF2B5EF4-FFF2-40B4-BE49-F238E27FC236}">
                  <a16:creationId xmlns:a16="http://schemas.microsoft.com/office/drawing/2014/main" id="{75857B86-1F01-77FB-353B-0DB6500F181C}"/>
                </a:ext>
              </a:extLst>
            </p:cNvPr>
            <p:cNvSpPr/>
            <p:nvPr/>
          </p:nvSpPr>
          <p:spPr>
            <a:xfrm>
              <a:off x="3372286" y="5066886"/>
              <a:ext cx="2198047" cy="151179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AF13B4FA-8346-9017-596C-38D73DD4AC8E}"/>
                </a:ext>
              </a:extLst>
            </p:cNvPr>
            <p:cNvSpPr txBox="1"/>
            <p:nvPr/>
          </p:nvSpPr>
          <p:spPr>
            <a:xfrm>
              <a:off x="3359769" y="5075813"/>
              <a:ext cx="219167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/>
            </a:p>
            <a:p>
              <a:pPr algn="ctr"/>
              <a:r>
                <a:rPr lang="en-GB" dirty="0">
                  <a:solidFill>
                    <a:srgbClr val="0070C0"/>
                  </a:solidFill>
                </a:rPr>
                <a:t>XRD, SEM, ICP</a:t>
              </a:r>
            </a:p>
            <a:p>
              <a:pPr algn="ctr"/>
              <a:endParaRPr lang="en-GB" dirty="0"/>
            </a:p>
            <a:p>
              <a:pPr algn="ctr"/>
              <a:r>
                <a:rPr lang="en-GB" dirty="0"/>
                <a:t>Antibacterial assays</a:t>
              </a:r>
            </a:p>
            <a:p>
              <a:endParaRPr lang="en-GB" dirty="0"/>
            </a:p>
          </p:txBody>
        </p:sp>
      </p:grpSp>
      <p:sp>
        <p:nvSpPr>
          <p:cNvPr id="422" name="TextBox 421">
            <a:extLst>
              <a:ext uri="{FF2B5EF4-FFF2-40B4-BE49-F238E27FC236}">
                <a16:creationId xmlns:a16="http://schemas.microsoft.com/office/drawing/2014/main" id="{A8CEA850-125A-D639-98A9-2B333684020F}"/>
              </a:ext>
            </a:extLst>
          </p:cNvPr>
          <p:cNvSpPr txBox="1"/>
          <p:nvPr/>
        </p:nvSpPr>
        <p:spPr>
          <a:xfrm>
            <a:off x="11527200" y="5539818"/>
            <a:ext cx="4512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Synthesis and Incorporation Step</a:t>
            </a:r>
          </a:p>
        </p:txBody>
      </p:sp>
      <p:sp>
        <p:nvSpPr>
          <p:cNvPr id="489" name="Rectangle: Rounded Corners 488">
            <a:extLst>
              <a:ext uri="{FF2B5EF4-FFF2-40B4-BE49-F238E27FC236}">
                <a16:creationId xmlns:a16="http://schemas.microsoft.com/office/drawing/2014/main" id="{4332AAF4-FC44-5A20-A7CA-C41B69DD4F43}"/>
              </a:ext>
            </a:extLst>
          </p:cNvPr>
          <p:cNvSpPr>
            <a:spLocks noChangeAspect="1"/>
          </p:cNvSpPr>
          <p:nvPr/>
        </p:nvSpPr>
        <p:spPr>
          <a:xfrm>
            <a:off x="25097786" y="8730748"/>
            <a:ext cx="1352939" cy="518623"/>
          </a:xfrm>
          <a:prstGeom prst="roundRect">
            <a:avLst/>
          </a:prstGeom>
          <a:solidFill>
            <a:srgbClr val="EBEEF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80D721EB-EFFA-9CDD-B39F-D7C1B2FC9187}"/>
              </a:ext>
            </a:extLst>
          </p:cNvPr>
          <p:cNvSpPr txBox="1">
            <a:spLocks noChangeAspect="1"/>
          </p:cNvSpPr>
          <p:nvPr/>
        </p:nvSpPr>
        <p:spPr>
          <a:xfrm>
            <a:off x="25077756" y="8794623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2527831-757A-E83F-ABDF-DEDA6472FFA1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13674744" y="9811885"/>
            <a:ext cx="2620" cy="702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B5B600-13C7-4032-9E77-A1459C2DA5B4}"/>
              </a:ext>
            </a:extLst>
          </p:cNvPr>
          <p:cNvGrpSpPr/>
          <p:nvPr/>
        </p:nvGrpSpPr>
        <p:grpSpPr>
          <a:xfrm>
            <a:off x="24227286" y="10163274"/>
            <a:ext cx="3126355" cy="420089"/>
            <a:chOff x="8272838" y="13001629"/>
            <a:chExt cx="3126355" cy="42008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FAD7E8C7-A5D2-37B4-490B-9F6776470E1D}"/>
                </a:ext>
              </a:extLst>
            </p:cNvPr>
            <p:cNvSpPr/>
            <p:nvPr/>
          </p:nvSpPr>
          <p:spPr>
            <a:xfrm>
              <a:off x="8380257" y="13001629"/>
              <a:ext cx="2876812" cy="420089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C4F7B5-AB9C-CD72-BDF7-2AB7D0562BCC}"/>
                </a:ext>
              </a:extLst>
            </p:cNvPr>
            <p:cNvSpPr txBox="1"/>
            <p:nvPr/>
          </p:nvSpPr>
          <p:spPr>
            <a:xfrm>
              <a:off x="8272838" y="13028341"/>
              <a:ext cx="31263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Key Decision Factor</a:t>
              </a:r>
            </a:p>
          </p:txBody>
        </p:sp>
      </p:grp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F1EDCF1-F32B-4F3C-92B8-F5C48147F1CC}"/>
              </a:ext>
            </a:extLst>
          </p:cNvPr>
          <p:cNvSpPr>
            <a:spLocks noChangeAspect="1"/>
          </p:cNvSpPr>
          <p:nvPr/>
        </p:nvSpPr>
        <p:spPr>
          <a:xfrm>
            <a:off x="11885267" y="6823291"/>
            <a:ext cx="1653446" cy="119649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C940FC-41D6-9CCA-A8AC-D2ACE9D52C4F}"/>
              </a:ext>
            </a:extLst>
          </p:cNvPr>
          <p:cNvSpPr txBox="1">
            <a:spLocks noChangeAspect="1"/>
          </p:cNvSpPr>
          <p:nvPr/>
        </p:nvSpPr>
        <p:spPr>
          <a:xfrm>
            <a:off x="11829942" y="7226496"/>
            <a:ext cx="176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Fabric</a:t>
            </a:r>
            <a:endParaRPr lang="en-GB" baseline="-25000" dirty="0"/>
          </a:p>
          <a:p>
            <a:pPr algn="ctr"/>
            <a:endParaRPr lang="en-GB" baseline="-250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0383F07-CBD9-761D-A1E9-06187406EE00}"/>
              </a:ext>
            </a:extLst>
          </p:cNvPr>
          <p:cNvCxnSpPr>
            <a:cxnSpLocks/>
          </p:cNvCxnSpPr>
          <p:nvPr/>
        </p:nvCxnSpPr>
        <p:spPr>
          <a:xfrm flipH="1">
            <a:off x="14385926" y="8021155"/>
            <a:ext cx="457964" cy="39189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DB506AC-52A4-A33E-1D82-5C19627590EA}"/>
              </a:ext>
            </a:extLst>
          </p:cNvPr>
          <p:cNvCxnSpPr>
            <a:stCxn id="18" idx="2"/>
          </p:cNvCxnSpPr>
          <p:nvPr/>
        </p:nvCxnSpPr>
        <p:spPr>
          <a:xfrm>
            <a:off x="12711990" y="8019789"/>
            <a:ext cx="218488" cy="42773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D11E04D-B92E-CF85-73B9-05472803112A}"/>
              </a:ext>
            </a:extLst>
          </p:cNvPr>
          <p:cNvSpPr>
            <a:spLocks noChangeAspect="1"/>
          </p:cNvSpPr>
          <p:nvPr/>
        </p:nvSpPr>
        <p:spPr>
          <a:xfrm>
            <a:off x="12856234" y="9126713"/>
            <a:ext cx="1653446" cy="1094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C82D9-3AE1-A34F-1E5B-98EFEB83A5A5}"/>
              </a:ext>
            </a:extLst>
          </p:cNvPr>
          <p:cNvSpPr txBox="1">
            <a:spLocks noChangeAspect="1"/>
          </p:cNvSpPr>
          <p:nvPr/>
        </p:nvSpPr>
        <p:spPr>
          <a:xfrm>
            <a:off x="12711990" y="9217557"/>
            <a:ext cx="1917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ZnO</a:t>
            </a:r>
            <a:r>
              <a:rPr lang="en-GB" dirty="0"/>
              <a:t> or </a:t>
            </a:r>
            <a:r>
              <a:rPr lang="en-GB" dirty="0" err="1"/>
              <a:t>CuO</a:t>
            </a:r>
            <a:r>
              <a:rPr lang="en-GB" dirty="0"/>
              <a:t> impregnated fabrics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17B80F4-2F6F-65E0-8F53-73168EE81D8A}"/>
              </a:ext>
            </a:extLst>
          </p:cNvPr>
          <p:cNvGrpSpPr/>
          <p:nvPr/>
        </p:nvGrpSpPr>
        <p:grpSpPr>
          <a:xfrm>
            <a:off x="12220212" y="12259876"/>
            <a:ext cx="3126355" cy="659090"/>
            <a:chOff x="8255485" y="12982981"/>
            <a:chExt cx="3126355" cy="659090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B2ED645F-DC61-1EDE-15D2-EB997A687BFE}"/>
                </a:ext>
              </a:extLst>
            </p:cNvPr>
            <p:cNvSpPr/>
            <p:nvPr/>
          </p:nvSpPr>
          <p:spPr>
            <a:xfrm>
              <a:off x="8380257" y="13001629"/>
              <a:ext cx="2876812" cy="640442"/>
            </a:xfrm>
            <a:prstGeom prst="roundRect">
              <a:avLst/>
            </a:prstGeom>
            <a:solidFill>
              <a:srgbClr val="FDD1D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D06DF7FE-B63F-7F9A-F20D-58399F7F870E}"/>
                </a:ext>
              </a:extLst>
            </p:cNvPr>
            <p:cNvSpPr txBox="1"/>
            <p:nvPr/>
          </p:nvSpPr>
          <p:spPr>
            <a:xfrm>
              <a:off x="8255485" y="12982981"/>
              <a:ext cx="31263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/>
                <a:t>KDFs – Reaction Time, Initial concentration of Precursors </a:t>
              </a:r>
              <a:endParaRPr lang="en-GB" baseline="-25000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51FD60-51D3-0867-C889-2781F384B6C6}"/>
              </a:ext>
            </a:extLst>
          </p:cNvPr>
          <p:cNvGrpSpPr/>
          <p:nvPr/>
        </p:nvGrpSpPr>
        <p:grpSpPr>
          <a:xfrm>
            <a:off x="24355391" y="10849028"/>
            <a:ext cx="2964734" cy="420089"/>
            <a:chOff x="8350380" y="13001629"/>
            <a:chExt cx="2964734" cy="1021786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49659CC6-38DB-FBAC-71CF-4228713BEA89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D29E275-2E28-74B9-C037-EBE9714F174A}"/>
                </a:ext>
              </a:extLst>
            </p:cNvPr>
            <p:cNvSpPr txBox="1"/>
            <p:nvPr/>
          </p:nvSpPr>
          <p:spPr>
            <a:xfrm>
              <a:off x="8350380" y="13087050"/>
              <a:ext cx="2964734" cy="291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Key Performance Indicator</a:t>
              </a:r>
              <a:endParaRPr lang="en-GB" baseline="-25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E6BCDAB-5791-08EA-D44F-A42636BD6018}"/>
              </a:ext>
            </a:extLst>
          </p:cNvPr>
          <p:cNvGrpSpPr/>
          <p:nvPr/>
        </p:nvGrpSpPr>
        <p:grpSpPr>
          <a:xfrm>
            <a:off x="12351595" y="13070849"/>
            <a:ext cx="2964734" cy="1496455"/>
            <a:chOff x="8356991" y="12954353"/>
            <a:chExt cx="2964734" cy="1094646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B7349E8-2530-AD8E-1843-40971AACEFCD}"/>
                </a:ext>
              </a:extLst>
            </p:cNvPr>
            <p:cNvSpPr/>
            <p:nvPr/>
          </p:nvSpPr>
          <p:spPr>
            <a:xfrm>
              <a:off x="8380257" y="13001629"/>
              <a:ext cx="2876812" cy="1021786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AFCCAD2-81CB-4C6D-2214-A655D694A376}"/>
                </a:ext>
              </a:extLst>
            </p:cNvPr>
            <p:cNvSpPr txBox="1"/>
            <p:nvPr/>
          </p:nvSpPr>
          <p:spPr>
            <a:xfrm>
              <a:off x="8356991" y="12954353"/>
              <a:ext cx="2964734" cy="1094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KPIs – phase composition, particle size, morphology, crystallinity, surface properties (Z-potential). </a:t>
              </a:r>
            </a:p>
            <a:p>
              <a:pPr algn="ctr"/>
              <a:r>
                <a:rPr lang="en-GB" dirty="0"/>
                <a:t>Antibacterial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150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2416</TotalTime>
  <Words>86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Natalia Dudchenko</cp:lastModifiedBy>
  <cp:revision>62</cp:revision>
  <dcterms:created xsi:type="dcterms:W3CDTF">2023-11-29T08:53:47Z</dcterms:created>
  <dcterms:modified xsi:type="dcterms:W3CDTF">2024-04-18T11:01:13Z</dcterms:modified>
</cp:coreProperties>
</file>